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62" r:id="rId4"/>
    <p:sldId id="263" r:id="rId5"/>
    <p:sldId id="265" r:id="rId6"/>
    <p:sldId id="264" r:id="rId7"/>
    <p:sldId id="266" r:id="rId8"/>
    <p:sldId id="289" r:id="rId9"/>
    <p:sldId id="290" r:id="rId10"/>
    <p:sldId id="270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1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demo2.html?page=grid2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3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4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dirty="0"/>
              <a:t>CSS Grid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t>Grid is a two-dimensional layout system allowing precise placement of items in rows and columns.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Grid Container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A534-E84F-5A3D-2534-F9758E4C9A14}"/>
              </a:ext>
            </a:extLst>
          </p:cNvPr>
          <p:cNvSpPr txBox="1"/>
          <p:nvPr/>
        </p:nvSpPr>
        <p:spPr>
          <a:xfrm>
            <a:off x="457200" y="1600200"/>
            <a:ext cx="5881255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CF78-5AF5-7F3C-2094-C610A1CA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65" y="3675386"/>
            <a:ext cx="3722078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55249-EE01-A08C-E9AA-025315C923B6}"/>
              </a:ext>
            </a:extLst>
          </p:cNvPr>
          <p:cNvSpPr txBox="1"/>
          <p:nvPr/>
        </p:nvSpPr>
        <p:spPr>
          <a:xfrm>
            <a:off x="392722" y="3337303"/>
            <a:ext cx="4572000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4" name="Oval 3">
            <a:hlinkClick r:id="rId3" action="ppaction://hlinkfile"/>
            <a:extLst>
              <a:ext uri="{FF2B5EF4-FFF2-40B4-BE49-F238E27FC236}">
                <a16:creationId xmlns:a16="http://schemas.microsoft.com/office/drawing/2014/main" id="{657A532B-665D-0989-5EC0-1791DBC739D8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Basic Grid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79A7-386B-3E79-092C-3D879C89126D}"/>
              </a:ext>
            </a:extLst>
          </p:cNvPr>
          <p:cNvSpPr txBox="1"/>
          <p:nvPr/>
        </p:nvSpPr>
        <p:spPr>
          <a:xfrm>
            <a:off x="457200" y="1600200"/>
            <a:ext cx="5237018" cy="12003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container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7693-30BA-2807-8235-B4F909A07207}"/>
              </a:ext>
            </a:extLst>
          </p:cNvPr>
          <p:cNvSpPr txBox="1"/>
          <p:nvPr/>
        </p:nvSpPr>
        <p:spPr>
          <a:xfrm>
            <a:off x="457199" y="3017268"/>
            <a:ext cx="5237019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A07DDF25-D31A-8D55-1546-F5F6D901E906}"/>
              </a:ext>
            </a:extLst>
          </p:cNvPr>
          <p:cNvSpPr/>
          <p:nvPr/>
        </p:nvSpPr>
        <p:spPr>
          <a:xfrm>
            <a:off x="7647708" y="5735782"/>
            <a:ext cx="1039091" cy="5729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1A533-16E8-8608-EFF8-869F3495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44546"/>
            <a:ext cx="5631873" cy="10734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Grid Item </a:t>
            </a:r>
            <a:r>
              <a:rPr lang="en-GB" dirty="0"/>
              <a:t>positioning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F877B-9729-128B-D462-847894587510}"/>
              </a:ext>
            </a:extLst>
          </p:cNvPr>
          <p:cNvSpPr txBox="1"/>
          <p:nvPr/>
        </p:nvSpPr>
        <p:spPr>
          <a:xfrm>
            <a:off x="457199" y="1600200"/>
            <a:ext cx="4416137" cy="31085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repeat(2,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150px)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387C8-1E10-C18A-B563-75AA565AAC74}"/>
              </a:ext>
            </a:extLst>
          </p:cNvPr>
          <p:cNvSpPr txBox="1"/>
          <p:nvPr/>
        </p:nvSpPr>
        <p:spPr>
          <a:xfrm>
            <a:off x="5008418" y="1600200"/>
            <a:ext cx="3543300" cy="1384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7B3C8-6609-E6FB-8145-ED1DAC7F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18" y="3119260"/>
            <a:ext cx="3678382" cy="23149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3AF50C-DE72-18A2-52EA-35C59B8E5939}"/>
              </a:ext>
            </a:extLst>
          </p:cNvPr>
          <p:cNvSpPr/>
          <p:nvPr/>
        </p:nvSpPr>
        <p:spPr>
          <a:xfrm>
            <a:off x="7460673" y="5860473"/>
            <a:ext cx="1226127" cy="5507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Grid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column should be </a:t>
            </a:r>
            <a:r>
              <a:rPr lang="en-GB" b="1" dirty="0"/>
              <a:t>at least 200px wide</a:t>
            </a:r>
            <a:r>
              <a:rPr lang="en-GB" dirty="0"/>
              <a:t>, but if there is more room, let it expand and share space equally.</a:t>
            </a:r>
          </a:p>
          <a:p>
            <a:r>
              <a:rPr lang="en-GB" dirty="0"/>
              <a:t>Below shows what happens when display shrinks.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5E57-83B6-AA87-CB41-86F54CE91248}"/>
              </a:ext>
            </a:extLst>
          </p:cNvPr>
          <p:cNvSpPr txBox="1"/>
          <p:nvPr/>
        </p:nvSpPr>
        <p:spPr>
          <a:xfrm>
            <a:off x="529936" y="1600200"/>
            <a:ext cx="8229600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minmax(200px,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9B780-8170-D110-DC07-99E6900E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644587"/>
            <a:ext cx="5091545" cy="18144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336E2D-5C4E-4341-AEB9-7500F6B00E4D}"/>
              </a:ext>
            </a:extLst>
          </p:cNvPr>
          <p:cNvSpPr/>
          <p:nvPr/>
        </p:nvSpPr>
        <p:spPr>
          <a:xfrm>
            <a:off x="7886700" y="5881255"/>
            <a:ext cx="872836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369175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Cards adapt independently when 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684633" y="1513330"/>
            <a:ext cx="7369120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SPA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913077" cy="4060825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sz="2900" b="1" dirty="0"/>
              <a:t>💡 Sidebar stacks below content on smaller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A5BD-7949-F603-DFC9-B738DA1E40C9}"/>
              </a:ext>
            </a:extLst>
          </p:cNvPr>
          <p:cNvSpPr txBox="1"/>
          <p:nvPr/>
        </p:nvSpPr>
        <p:spPr>
          <a:xfrm>
            <a:off x="706865" y="1733550"/>
            <a:ext cx="5928396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 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800px)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</a:t>
            </a:r>
            <a:r>
              <a:rPr dirty="0"/>
              <a:t> - Combined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252"/>
            <a:ext cx="8229600" cy="4525963"/>
          </a:xfrm>
        </p:spPr>
        <p:txBody>
          <a:bodyPr/>
          <a:lstStyle/>
          <a:p>
            <a:r>
              <a:rPr lang="en-GB" dirty="0"/>
              <a:t>Create a page as seen below</a:t>
            </a:r>
            <a:br>
              <a:rPr lang="en-GB" dirty="0"/>
            </a:br>
            <a:r>
              <a:rPr b="1" dirty="0"/>
              <a:t>Header</a:t>
            </a:r>
            <a:r>
              <a:rPr dirty="0"/>
              <a:t>: Flexbox</a:t>
            </a:r>
            <a:r>
              <a:rPr lang="en-GB" dirty="0"/>
              <a:t> - </a:t>
            </a:r>
            <a:r>
              <a:rPr b="1" dirty="0"/>
              <a:t>Main </a:t>
            </a:r>
            <a:r>
              <a:rPr dirty="0"/>
              <a:t>section: Grid with </a:t>
            </a:r>
            <a:r>
              <a:rPr b="1" dirty="0"/>
              <a:t>sidebar </a:t>
            </a:r>
            <a:r>
              <a:rPr dirty="0"/>
              <a:t>and </a:t>
            </a:r>
            <a:r>
              <a:rPr b="1" dirty="0"/>
              <a:t>content</a:t>
            </a:r>
            <a:br>
              <a:rPr lang="en-GB" dirty="0"/>
            </a:br>
            <a:r>
              <a:rPr b="1" dirty="0"/>
              <a:t>Footer</a:t>
            </a:r>
            <a:r>
              <a:rPr dirty="0"/>
              <a:t>: Flex with centered text and icons</a:t>
            </a:r>
          </a:p>
          <a:p>
            <a:r>
              <a:rPr b="1" dirty="0"/>
              <a:t>Use media queries </a:t>
            </a:r>
            <a:r>
              <a:rPr dirty="0"/>
              <a:t>for mobile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C016F-E320-8CD2-22D1-815C2FCF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2795858"/>
            <a:ext cx="8229600" cy="387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rPr lang="en-GB" dirty="0"/>
              <a:t>In this chapter, you discovered how to use Grids to create a Responsive web page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On-screen Show (4:3)</PresentationFormat>
  <Paragraphs>120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Consolas</vt:lpstr>
      <vt:lpstr>Office Theme</vt:lpstr>
      <vt:lpstr>Cover Slides - Tech</vt:lpstr>
      <vt:lpstr>Cover Slides - Business/Marketing</vt:lpstr>
      <vt:lpstr>CSS Grid - Introduction</vt:lpstr>
      <vt:lpstr>Grid Container Properties</vt:lpstr>
      <vt:lpstr>Basic Grid Layout</vt:lpstr>
      <vt:lpstr>Grid Item positioning</vt:lpstr>
      <vt:lpstr>Responsive Grid Gallery</vt:lpstr>
      <vt:lpstr>Stacking Containers</vt:lpstr>
      <vt:lpstr>Responsive SPA Grid</vt:lpstr>
      <vt:lpstr>Lab - Combined Layout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49</cp:revision>
  <dcterms:created xsi:type="dcterms:W3CDTF">2013-01-27T09:14:16Z</dcterms:created>
  <dcterms:modified xsi:type="dcterms:W3CDTF">2025-11-14T17:55:47Z</dcterms:modified>
  <cp:category/>
</cp:coreProperties>
</file>